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2" r:id="rId6"/>
    <p:sldId id="270" r:id="rId7"/>
    <p:sldId id="271" r:id="rId8"/>
    <p:sldId id="261" r:id="rId9"/>
    <p:sldId id="263" r:id="rId10"/>
    <p:sldId id="264" r:id="rId11"/>
    <p:sldId id="265" r:id="rId12"/>
    <p:sldId id="272" r:id="rId13"/>
    <p:sldId id="266" r:id="rId14"/>
    <p:sldId id="260" r:id="rId15"/>
    <p:sldId id="267" r:id="rId16"/>
    <p:sldId id="268" r:id="rId17"/>
  </p:sldIdLst>
  <p:sldSz cx="9144000" cy="6858000" type="screen4x3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53" autoAdjust="0"/>
  </p:normalViewPr>
  <p:slideViewPr>
    <p:cSldViewPr>
      <p:cViewPr varScale="1">
        <p:scale>
          <a:sx n="85" d="100"/>
          <a:sy n="85" d="100"/>
        </p:scale>
        <p:origin x="1554" y="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2052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/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</a:defRPr>
            </a:lvl1pPr>
          </a:lstStyle>
          <a:p>
            <a:fld id="{B6AEADD4-9B18-45A6-9491-1FA7200E62BF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61DD44D-5E1D-4E61-AAE4-BB6E70EC7EF5}" type="slidenum">
              <a:rPr lang="ru-RU"/>
              <a:pPr/>
              <a:t>1</a:t>
            </a:fld>
            <a:endParaRPr lang="ru-RU"/>
          </a:p>
        </p:txBody>
      </p:sp>
      <p:sp>
        <p:nvSpPr>
          <p:cNvPr id="17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5ED92B1-D3E8-4849-92F6-08C2BFCDE91E}" type="slidenum">
              <a:rPr lang="ru-RU"/>
              <a:pPr/>
              <a:t>2</a:t>
            </a:fld>
            <a:endParaRPr lang="ru-RU"/>
          </a:p>
        </p:txBody>
      </p:sp>
      <p:sp>
        <p:nvSpPr>
          <p:cNvPr id="184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0E95FF5-36AE-45D8-8BEF-0D853F19A2EE}" type="slidenum">
              <a:rPr lang="ru-RU"/>
              <a:pPr/>
              <a:t>3</a:t>
            </a:fld>
            <a:endParaRPr lang="ru-RU"/>
          </a:p>
        </p:txBody>
      </p:sp>
      <p:sp>
        <p:nvSpPr>
          <p:cNvPr id="194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C4F3652-635B-493C-A7A9-AD1A16FF8DB1}" type="slidenum">
              <a:rPr lang="ru-RU"/>
              <a:pPr/>
              <a:t>4</a:t>
            </a:fld>
            <a:endParaRPr lang="ru-RU"/>
          </a:p>
        </p:txBody>
      </p:sp>
      <p:sp>
        <p:nvSpPr>
          <p:cNvPr id="204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5640B74-0E67-4E8D-9D58-F873013982D8}" type="slidenum">
              <a:rPr lang="ru-RU"/>
              <a:pPr/>
              <a:t>5</a:t>
            </a:fld>
            <a:endParaRPr lang="ru-RU"/>
          </a:p>
        </p:txBody>
      </p:sp>
      <p:sp>
        <p:nvSpPr>
          <p:cNvPr id="235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4E9A83E-2157-442D-AC57-F36D9D980912}" type="slidenum">
              <a:rPr lang="ru-RU"/>
              <a:pPr/>
              <a:t>8</a:t>
            </a:fld>
            <a:endParaRPr lang="ru-RU"/>
          </a:p>
        </p:txBody>
      </p:sp>
      <p:sp>
        <p:nvSpPr>
          <p:cNvPr id="225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6D3CC8F-9214-4643-9DF1-CC7CA6A5344E}" type="slidenum">
              <a:rPr lang="ru-RU"/>
              <a:pPr/>
              <a:t>9</a:t>
            </a:fld>
            <a:endParaRPr lang="ru-RU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2E6FC16-F20A-4F35-9632-182B463DB657}" type="slidenum">
              <a:rPr lang="ru-RU"/>
              <a:pPr/>
              <a:t>10</a:t>
            </a:fld>
            <a:endParaRPr lang="ru-RU"/>
          </a:p>
        </p:txBody>
      </p:sp>
      <p:sp>
        <p:nvSpPr>
          <p:cNvPr id="256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09C4B7B-C3DA-4BF2-9BAE-D2D6B63D0A39}" type="slidenum">
              <a:rPr lang="ru-RU"/>
              <a:pPr/>
              <a:t>11</a:t>
            </a:fld>
            <a:endParaRPr lang="ru-RU"/>
          </a:p>
        </p:txBody>
      </p:sp>
      <p:sp>
        <p:nvSpPr>
          <p:cNvPr id="266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4543A9B-C1FA-4FF6-B5D9-DFC3D94CDB84}" type="slidenum">
              <a:rPr lang="ru-RU"/>
              <a:pPr/>
              <a:t>13</a:t>
            </a:fld>
            <a:endParaRPr lang="ru-RU"/>
          </a:p>
        </p:txBody>
      </p:sp>
      <p:sp>
        <p:nvSpPr>
          <p:cNvPr id="276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9142660-FEBE-4418-B3A5-8D78A69FD171}" type="slidenum">
              <a:rPr lang="ru-RU"/>
              <a:pPr/>
              <a:t>14</a:t>
            </a:fld>
            <a:endParaRPr lang="ru-RU"/>
          </a:p>
        </p:txBody>
      </p:sp>
      <p:sp>
        <p:nvSpPr>
          <p:cNvPr id="215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24755E4-90BB-4E13-B497-CBC26AF81723}" type="slidenum">
              <a:rPr lang="ru-RU"/>
              <a:pPr/>
              <a:t>15</a:t>
            </a:fld>
            <a:endParaRPr lang="ru-RU"/>
          </a:p>
        </p:txBody>
      </p:sp>
      <p:sp>
        <p:nvSpPr>
          <p:cNvPr id="286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B4BB21D-6E5F-4424-ABF6-090D70B38B64}" type="slidenum">
              <a:rPr lang="ru-RU"/>
              <a:pPr/>
              <a:t>16</a:t>
            </a:fld>
            <a:endParaRPr lang="ru-RU"/>
          </a:p>
        </p:txBody>
      </p:sp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C7E2336-0F75-4AF9-9B7D-9A6B560E2E5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1721051-C14A-4A6C-9B11-F157484FC87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D0DC162-95DF-4A98-AF05-16811D42C7C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7D1F083-3E5A-443E-84E7-A1D3451B2C4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56570B2-3F09-4CD8-BDE9-8F892B7FB8F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7DA879B3-52B1-4E3E-85A7-ECFD833027D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29EDB3D-3DB8-4D05-B129-1BB1194798E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E4347A74-1673-4869-B957-9B52ABD4889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F321939D-37FC-4B0D-9148-44585976321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BBA59FC-AA7A-43F1-B08A-758551CE2B2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998C76E0-D8ED-4FD7-9085-F9A1CB031FE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8013" cy="11414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0"/>
          </p:nvPr>
        </p:nvSpPr>
        <p:spPr>
          <a:xfrm>
            <a:off x="6553200" y="6356350"/>
            <a:ext cx="2132013" cy="363538"/>
          </a:xfrm>
        </p:spPr>
        <p:txBody>
          <a:bodyPr/>
          <a:lstStyle>
            <a:lvl1pPr>
              <a:defRPr/>
            </a:lvl1pPr>
          </a:lstStyle>
          <a:p>
            <a:fld id="{27C61116-CF60-4C48-A066-326DDEA0F5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Для правки структуры щелкните мышью</a:t>
            </a:r>
          </a:p>
          <a:p>
            <a:pPr lvl="1"/>
            <a:r>
              <a:rPr lang="en-GB"/>
              <a:t>Второй уровень структуры</a:t>
            </a:r>
          </a:p>
          <a:p>
            <a:pPr lvl="2"/>
            <a:r>
              <a:rPr lang="en-GB"/>
              <a:t>Третий уровень структуры</a:t>
            </a:r>
          </a:p>
          <a:p>
            <a:pPr lvl="3"/>
            <a:r>
              <a:rPr lang="en-GB"/>
              <a:t>Четвёртый уровень структуры</a:t>
            </a:r>
          </a:p>
          <a:p>
            <a:pPr lvl="4"/>
            <a:r>
              <a:rPr lang="en-GB"/>
              <a:t>Пятый уровень структуры</a:t>
            </a:r>
          </a:p>
          <a:p>
            <a:pPr lvl="4"/>
            <a:r>
              <a:rPr lang="en-GB"/>
              <a:t>Шестой уровень структуры</a:t>
            </a:r>
          </a:p>
          <a:p>
            <a:pPr lvl="4"/>
            <a:r>
              <a:rPr lang="en-GB"/>
              <a:t>Седьмой уровень структуры</a:t>
            </a:r>
          </a:p>
          <a:p>
            <a:pPr lvl="4"/>
            <a:r>
              <a:rPr lang="en-GB"/>
              <a:t>Восьмой уровень структуры</a:t>
            </a:r>
          </a:p>
          <a:p>
            <a:pPr lvl="4"/>
            <a:r>
              <a:rPr lang="en-GB"/>
              <a:t>Девятый уровень структуры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2013" cy="3635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</a:defRPr>
            </a:lvl1pPr>
          </a:lstStyle>
          <a:p>
            <a:fld id="{49DEC355-173C-42E3-AA00-03DE23E88751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Microsoft YaHei" charset="-122"/>
        </a:defRPr>
      </a:lvl2pPr>
      <a:lvl3pPr marL="1143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Microsoft YaHei" charset="-122"/>
        </a:defRPr>
      </a:lvl3pPr>
      <a:lvl4pPr marL="1600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Microsoft YaHei" charset="-122"/>
        </a:defRPr>
      </a:lvl4pPr>
      <a:lvl5pPr marL="20574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Microsoft YaHei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Microsoft YaHei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Microsoft YaHei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Microsoft YaHei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Calibri" pitchFamily="32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10" Type="http://schemas.openxmlformats.org/officeDocument/2006/relationships/image" Target="../media/image5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pn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png"/><Relationship Id="rId1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5.png"/><Relationship Id="rId5" Type="http://schemas.openxmlformats.org/officeDocument/2006/relationships/image" Target="../media/image19.jpe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jpeg"/><Relationship Id="rId9" Type="http://schemas.openxmlformats.org/officeDocument/2006/relationships/image" Target="../media/image23.jpeg"/><Relationship Id="rId1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11" Type="http://schemas.openxmlformats.org/officeDocument/2006/relationships/image" Target="../media/image5.pn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jpg"/><Relationship Id="rId7" Type="http://schemas.openxmlformats.org/officeDocument/2006/relationships/image" Target="../media/image49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eg"/><Relationship Id="rId5" Type="http://schemas.openxmlformats.org/officeDocument/2006/relationships/image" Target="../media/image48.png"/><Relationship Id="rId10" Type="http://schemas.openxmlformats.org/officeDocument/2006/relationships/image" Target="../media/image5.png"/><Relationship Id="rId4" Type="http://schemas.openxmlformats.org/officeDocument/2006/relationships/image" Target="../media/image47.jpeg"/><Relationship Id="rId9" Type="http://schemas.openxmlformats.org/officeDocument/2006/relationships/image" Target="../media/image5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3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56" y="0"/>
            <a:ext cx="9163050" cy="68770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1828799" y="507575"/>
            <a:ext cx="7262813" cy="107939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b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Муниципальное бюджетное общеобразовательное учреждение</a:t>
            </a:r>
          </a:p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b="1" dirty="0">
                <a:solidFill>
                  <a:srgbClr val="000000"/>
                </a:solidFill>
                <a:latin typeface="Times New Roman" pitchFamily="16" charset="0"/>
                <a:cs typeface="Times New Roman" pitchFamily="16" charset="0"/>
              </a:rPr>
              <a:t> «Средняя общеобразовательная школа №22 имени Героя Российской Федерации  Николая Федоровича  Гаврилова» города Чебоксары Чувашской Республики</a:t>
            </a: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442913" y="3960813"/>
            <a:ext cx="8208962" cy="3984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000" b="1" dirty="0">
                <a:solidFill>
                  <a:srgbClr val="262626"/>
                </a:solidFill>
                <a:latin typeface="Times New Roman" pitchFamily="16" charset="0"/>
              </a:rPr>
              <a:t> </a:t>
            </a:r>
            <a:endParaRPr lang="ru-RU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4" y="4709847"/>
            <a:ext cx="2147887" cy="172644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34236" y="5060083"/>
            <a:ext cx="1431925" cy="10493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C6F17FF-0576-4CE5-9D48-288C1E1100C3}"/>
              </a:ext>
            </a:extLst>
          </p:cNvPr>
          <p:cNvSpPr/>
          <p:nvPr/>
        </p:nvSpPr>
        <p:spPr>
          <a:xfrm>
            <a:off x="1139031" y="1989686"/>
            <a:ext cx="6816725" cy="572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Конкурс лучших практик, направленных на продвижение здорового образа жизни среди многодетных семей «Россия – территория здоровья»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413D6CD-29E2-4580-90B7-E3CD2F3E303D}"/>
              </a:ext>
            </a:extLst>
          </p:cNvPr>
          <p:cNvSpPr/>
          <p:nvPr/>
        </p:nvSpPr>
        <p:spPr>
          <a:xfrm>
            <a:off x="1189039" y="2659270"/>
            <a:ext cx="7162799" cy="260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Номинация «Спорт для всех!»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Проект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«Школа – территория спорта»  </a:t>
            </a:r>
            <a:endParaRPr lang="ru-RU" sz="3600" dirty="0">
              <a:solidFill>
                <a:schemeClr val="accent6">
                  <a:lumMod val="50000"/>
                </a:schemeClr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8">
            <a:extLst>
              <a:ext uri="{FF2B5EF4-FFF2-40B4-BE49-F238E27FC236}">
                <a16:creationId xmlns:a16="http://schemas.microsoft.com/office/drawing/2014/main" id="{7425137C-E157-4536-A84A-8B77825DF4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21710"/>
            <a:ext cx="1451769" cy="134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9144001" cy="6858001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761999" y="807863"/>
            <a:ext cx="7696201" cy="1079399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 algn="just"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b="1" i="1" dirty="0">
                <a:solidFill>
                  <a:srgbClr val="FF0000"/>
                </a:solidFill>
                <a:latin typeface="Times New Roman" pitchFamily="16" charset="0"/>
                <a:cs typeface="Times New Roman" pitchFamily="16" charset="0"/>
              </a:rPr>
              <a:t>ЦЕЛЬ: </a:t>
            </a:r>
            <a:r>
              <a:rPr lang="ru-RU" sz="1600" b="1" dirty="0">
                <a:solidFill>
                  <a:schemeClr val="tx1"/>
                </a:solidFill>
                <a:latin typeface="Times New Roman" pitchFamily="16" charset="0"/>
                <a:cs typeface="Times New Roman" pitchFamily="16" charset="0"/>
              </a:rPr>
              <a:t>Создание условий для комплексного решения социальной проблемы по организации досуга и пропаганде здорового образа жизни путём вовлечения детей из многодетных семей в занятия спортом, физической культурой, военно-спортивной подготовкой в доступных для всех формах.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761999" y="1801561"/>
            <a:ext cx="7696201" cy="231050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square" lIns="90000" tIns="46800" rIns="90000" bIns="46800" anchor="ctr">
            <a:spAutoFit/>
          </a:bodyPr>
          <a:lstStyle/>
          <a:p>
            <a:pPr lvl="0"/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lvl="0" algn="just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Продвижение положительного образа многодетной семьи в современном обществе. </a:t>
            </a:r>
          </a:p>
          <a:p>
            <a:pPr lvl="0" algn="just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Выявление и всесторонняя поддержка талантливых и перспективных детей из многодетных семей.</a:t>
            </a:r>
          </a:p>
          <a:p>
            <a:pPr lvl="0" algn="just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Приобщение многодетных семей к здоровому образу жизни и активному отдыху.</a:t>
            </a:r>
          </a:p>
          <a:p>
            <a:pPr algn="just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Создание спортивных секций для тренировок детей на безвозмездной основе с привлечением профессиональных тренеров-волонтеров для занятий с детьми. 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5275" y="4186881"/>
            <a:ext cx="1175147" cy="15668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96125" y="5140320"/>
            <a:ext cx="1752600" cy="1130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D1D45A5-43CE-416B-91F3-1B8E5061EA30}"/>
              </a:ext>
            </a:extLst>
          </p:cNvPr>
          <p:cNvSpPr txBox="1"/>
          <p:nvPr/>
        </p:nvSpPr>
        <p:spPr>
          <a:xfrm>
            <a:off x="2286000" y="5670441"/>
            <a:ext cx="36091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 РЕАЛИЗАЦИИ: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2015-2025гг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5BEDAE-6400-472C-9614-2F1CEC484F89}"/>
              </a:ext>
            </a:extLst>
          </p:cNvPr>
          <p:cNvSpPr txBox="1"/>
          <p:nvPr/>
        </p:nvSpPr>
        <p:spPr>
          <a:xfrm>
            <a:off x="1621449" y="4575214"/>
            <a:ext cx="6339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ПРОЕКТА: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МБОУ «СОШ №22 </a:t>
            </a:r>
          </a:p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им. Героя РФ Н.Ф. Гаврилова» из многодетных семей и их семьи. </a:t>
            </a:r>
            <a:r>
              <a:rPr lang="ru-RU" sz="1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647" y="0"/>
            <a:ext cx="9144000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304800" y="762000"/>
            <a:ext cx="8534400" cy="37151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b="1" dirty="0">
                <a:solidFill>
                  <a:srgbClr val="C00000"/>
                </a:solidFill>
                <a:latin typeface="Times New Roman" pitchFamily="16" charset="0"/>
              </a:rPr>
              <a:t>                                                       </a:t>
            </a:r>
            <a:endParaRPr lang="ru-RU" sz="1600" dirty="0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A27C78-737B-4326-844A-D123148325A2}"/>
              </a:ext>
            </a:extLst>
          </p:cNvPr>
          <p:cNvSpPr txBox="1"/>
          <p:nvPr/>
        </p:nvSpPr>
        <p:spPr>
          <a:xfrm>
            <a:off x="1357157" y="1133513"/>
            <a:ext cx="75438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НАПРАВЛЕНИЯ:</a:t>
            </a:r>
          </a:p>
          <a:p>
            <a:endParaRPr lang="ru-RU" sz="1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Информационно-рекламное </a:t>
            </a:r>
          </a:p>
          <a:p>
            <a:pPr lvl="0"/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Школьный спортивный клуб.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Кадетские классы.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Физкультурно-массовая работа.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праздники с участием родителей.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Туристические походы.</a:t>
            </a:r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E11D59EF-DA7C-4AD5-9DCC-7BD374B9C1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50229" y="492826"/>
            <a:ext cx="1431925" cy="10493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8" name="Рисунок 8">
            <a:extLst>
              <a:ext uri="{FF2B5EF4-FFF2-40B4-BE49-F238E27FC236}">
                <a16:creationId xmlns:a16="http://schemas.microsoft.com/office/drawing/2014/main" id="{1F94E7E8-5C99-4BDA-BFAC-E17430268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582" y="346267"/>
            <a:ext cx="1451769" cy="134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0"/>
            <a:ext cx="9144000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541338" y="468313"/>
            <a:ext cx="8374062" cy="34073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dirty="0">
                <a:solidFill>
                  <a:srgbClr val="333333"/>
                </a:solidFill>
                <a:latin typeface="Times New Roman" pitchFamily="16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731E7B-6B68-45C8-B2FF-4409DBE67033}"/>
              </a:ext>
            </a:extLst>
          </p:cNvPr>
          <p:cNvSpPr txBox="1"/>
          <p:nvPr/>
        </p:nvSpPr>
        <p:spPr>
          <a:xfrm>
            <a:off x="2359909" y="631030"/>
            <a:ext cx="64583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РЕЗУЛЬТАТЫ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9AA73D-D4B7-40DA-9BD8-52B4DFADCA17}"/>
              </a:ext>
            </a:extLst>
          </p:cNvPr>
          <p:cNvSpPr txBox="1"/>
          <p:nvPr/>
        </p:nvSpPr>
        <p:spPr>
          <a:xfrm>
            <a:off x="580428" y="1680706"/>
            <a:ext cx="850294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Увеличение уровня информированности учащихся из многодетных</a:t>
            </a:r>
          </a:p>
          <a:p>
            <a:pPr lvl="0"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здоровом образе жизни. </a:t>
            </a:r>
          </a:p>
          <a:p>
            <a:pPr lvl="0"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Повышение мотивации к двигательной активности, увеличение </a:t>
            </a:r>
          </a:p>
          <a:p>
            <a:pPr lvl="0"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количества обучающихся, занятых физической культурой и спортом.</a:t>
            </a:r>
          </a:p>
          <a:p>
            <a:pPr lvl="0"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Результативное участие учащихся в спортивных соревнованиях</a:t>
            </a:r>
          </a:p>
          <a:p>
            <a:pPr lvl="0"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различных уровней.</a:t>
            </a:r>
          </a:p>
          <a:p>
            <a:pPr lvl="0"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Организация здорового отдыха семьи.</a:t>
            </a:r>
          </a:p>
          <a:p>
            <a:pPr lvl="0"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Изменение отношения родителей к своему здоровью и здоровью своего ребёнка.</a:t>
            </a:r>
          </a:p>
          <a:p>
            <a:pPr lvl="0"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Положительная динамика участия учащихся и их родителей в соревнованиях и военно-спортивных конкурсах.</a:t>
            </a:r>
          </a:p>
          <a:p>
            <a:pPr lvl="0"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Внедрение совместной спортивной деятельности детей и </a:t>
            </a:r>
          </a:p>
          <a:p>
            <a:pPr lvl="0"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 для формирования партнерских отношений школы и семьи.</a:t>
            </a:r>
          </a:p>
          <a:p>
            <a:pPr lvl="0"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Организация более тесного сотрудничества школы с другими </a:t>
            </a:r>
          </a:p>
          <a:p>
            <a:pPr lvl="0" algn="just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учреждениями социума.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id="{CB1D2545-1E52-4707-AF22-91A853EF9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438" y="320517"/>
            <a:ext cx="1431925" cy="10493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87312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227647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704532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813117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0" y="9188450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10198100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0" y="11245850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2560638" y="4492625"/>
            <a:ext cx="5006975" cy="34073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eaLnBrk="1" hangingPunct="1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600" b="1" i="1" dirty="0">
                <a:solidFill>
                  <a:srgbClr val="C00000"/>
                </a:solidFill>
                <a:latin typeface="Times New Roman" pitchFamily="16" charset="0"/>
                <a:cs typeface="Times New Roman" pitchFamily="16" charset="0"/>
              </a:rPr>
              <a:t>                  </a:t>
            </a:r>
            <a:endParaRPr lang="ru-RU" sz="1600" b="1" dirty="0">
              <a:solidFill>
                <a:srgbClr val="000000"/>
              </a:solidFill>
              <a:latin typeface="Times New Roman" pitchFamily="16" charset="0"/>
              <a:cs typeface="Times New Roman" pitchFamily="16" charset="0"/>
            </a:endParaRPr>
          </a:p>
        </p:txBody>
      </p:sp>
      <p:pic>
        <p:nvPicPr>
          <p:cNvPr id="26" name="Picture 1">
            <a:extLst>
              <a:ext uri="{FF2B5EF4-FFF2-40B4-BE49-F238E27FC236}">
                <a16:creationId xmlns:a16="http://schemas.microsoft.com/office/drawing/2014/main" id="{A6DC2467-68BC-432E-9275-E54511459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64259" y="-12700"/>
            <a:ext cx="9144000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5B0FBC5-7E07-48DC-BE36-A1A142E3A429}"/>
              </a:ext>
            </a:extLst>
          </p:cNvPr>
          <p:cNvSpPr txBox="1"/>
          <p:nvPr/>
        </p:nvSpPr>
        <p:spPr>
          <a:xfrm>
            <a:off x="2438400" y="454967"/>
            <a:ext cx="4721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для реализации проекта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D521413-A105-45AB-BAEF-F1F3F8317B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805129"/>
              </p:ext>
            </p:extLst>
          </p:nvPr>
        </p:nvGraphicFramePr>
        <p:xfrm>
          <a:off x="838200" y="1915003"/>
          <a:ext cx="76962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400">
                  <a:extLst>
                    <a:ext uri="{9D8B030D-6E8A-4147-A177-3AD203B41FA5}">
                      <a16:colId xmlns:a16="http://schemas.microsoft.com/office/drawing/2014/main" val="3114899493"/>
                    </a:ext>
                  </a:extLst>
                </a:gridCol>
                <a:gridCol w="2565400">
                  <a:extLst>
                    <a:ext uri="{9D8B030D-6E8A-4147-A177-3AD203B41FA5}">
                      <a16:colId xmlns:a16="http://schemas.microsoft.com/office/drawing/2014/main" val="3195708555"/>
                    </a:ext>
                  </a:extLst>
                </a:gridCol>
                <a:gridCol w="2565400">
                  <a:extLst>
                    <a:ext uri="{9D8B030D-6E8A-4147-A177-3AD203B41FA5}">
                      <a16:colId xmlns:a16="http://schemas.microsoft.com/office/drawing/2014/main" val="3980667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Педагоги школы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Спортивные секции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Секции с приглашением тренеров из СК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17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Муравьева Наталья Олеговна</a:t>
                      </a:r>
                    </a:p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Федоров Сергей Александрович</a:t>
                      </a:r>
                    </a:p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Козлов Юрий Евгеньевич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Волейбол</a:t>
                      </a:r>
                    </a:p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Баскетбол</a:t>
                      </a:r>
                    </a:p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Футбол</a:t>
                      </a:r>
                    </a:p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Легкая атлетика</a:t>
                      </a:r>
                    </a:p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Шахматы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САМБО</a:t>
                      </a:r>
                    </a:p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Легкая атлетика</a:t>
                      </a:r>
                    </a:p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Плавание</a:t>
                      </a:r>
                    </a:p>
                    <a:p>
                      <a:pPr algn="ctr"/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Вольная борьба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999994"/>
                  </a:ext>
                </a:extLst>
              </a:tr>
            </a:tbl>
          </a:graphicData>
        </a:graphic>
      </p:graphicFrame>
      <p:pic>
        <p:nvPicPr>
          <p:cNvPr id="32" name="Picture 8">
            <a:extLst>
              <a:ext uri="{FF2B5EF4-FFF2-40B4-BE49-F238E27FC236}">
                <a16:creationId xmlns:a16="http://schemas.microsoft.com/office/drawing/2014/main" id="{B8037BBC-AC57-454D-8563-290562FA6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538162"/>
            <a:ext cx="1431925" cy="10493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CF9AD80-3EDC-4831-AC64-75FA3E2CC95C}"/>
              </a:ext>
            </a:extLst>
          </p:cNvPr>
          <p:cNvSpPr/>
          <p:nvPr/>
        </p:nvSpPr>
        <p:spPr>
          <a:xfrm>
            <a:off x="2247900" y="1081347"/>
            <a:ext cx="6057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Квалифицированные педагоги в области спортивно-оздоровительного направления и секции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45FB55-103A-4B0D-944B-BD8B5BC76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480"/>
            <a:ext cx="9144000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3E8A7B-83A7-4099-9EF1-CCA7DB947125}"/>
              </a:ext>
            </a:extLst>
          </p:cNvPr>
          <p:cNvSpPr txBox="1"/>
          <p:nvPr/>
        </p:nvSpPr>
        <p:spPr>
          <a:xfrm>
            <a:off x="2057400" y="609600"/>
            <a:ext cx="65950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СЕТЕВЫЕ ПАРТНЕРЫ ШКОЛЫ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860584D-D4DA-413F-B006-C312A502D188}"/>
              </a:ext>
            </a:extLst>
          </p:cNvPr>
          <p:cNvSpPr/>
          <p:nvPr/>
        </p:nvSpPr>
        <p:spPr>
          <a:xfrm>
            <a:off x="1219200" y="2007944"/>
            <a:ext cx="7086600" cy="4240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АУ «СШОР №10 по самбо и дзюдо» Минспорта Чувашии;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МБУ "Спортивная школа "Энергия";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-Фонд «Профессиональный клуб самбо «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Четра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МБУ «СШ по баскетболу им. В.И. Грекова» г. Чебоксары;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СК «Трактор»;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ФОК им. Соколова.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20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976C8F9B-C01C-4455-948F-FD1068D9D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3237" y="579120"/>
            <a:ext cx="1431925" cy="10493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58638221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1F97FE07-B4CB-4B66-8CA9-3C9627DD5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38162"/>
            <a:ext cx="1431925" cy="10493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0D87BCD4-AE66-4C98-A339-939150EAC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029" y="0"/>
            <a:ext cx="9144000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BD2A83-BEB7-41EC-8B48-4D5BEC460A2A}"/>
              </a:ext>
            </a:extLst>
          </p:cNvPr>
          <p:cNvSpPr txBox="1"/>
          <p:nvPr/>
        </p:nvSpPr>
        <p:spPr>
          <a:xfrm>
            <a:off x="2216785" y="685800"/>
            <a:ext cx="51880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Информация о многодетных семьях МБОУ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«СОШ №22 им. Героя РФ </a:t>
            </a:r>
            <a:r>
              <a:rPr lang="ru-RU" b="1" dirty="0" err="1">
                <a:solidFill>
                  <a:srgbClr val="C00000"/>
                </a:solidFill>
              </a:rPr>
              <a:t>Н.Ф.Гаврилова</a:t>
            </a:r>
            <a:r>
              <a:rPr lang="ru-RU" b="1" dirty="0">
                <a:solidFill>
                  <a:srgbClr val="C00000"/>
                </a:solidFill>
              </a:rPr>
              <a:t>»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</a:rPr>
              <a:t>г. </a:t>
            </a:r>
            <a:r>
              <a:rPr lang="ru-RU" b="1" dirty="0" err="1">
                <a:solidFill>
                  <a:srgbClr val="C00000"/>
                </a:solidFill>
              </a:rPr>
              <a:t>Чебоксары</a:t>
            </a:r>
            <a:r>
              <a:rPr lang="ru-RU" b="1" dirty="0" err="1"/>
              <a:t>м</a:t>
            </a:r>
            <a:r>
              <a:rPr lang="ru-RU" dirty="0"/>
              <a:t>.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183A9976-6437-4A96-8184-9E3B03C86E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5310826"/>
              </p:ext>
            </p:extLst>
          </p:nvPr>
        </p:nvGraphicFramePr>
        <p:xfrm>
          <a:off x="1307502" y="1799015"/>
          <a:ext cx="6833796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7932">
                  <a:extLst>
                    <a:ext uri="{9D8B030D-6E8A-4147-A177-3AD203B41FA5}">
                      <a16:colId xmlns:a16="http://schemas.microsoft.com/office/drawing/2014/main" val="1577400546"/>
                    </a:ext>
                  </a:extLst>
                </a:gridCol>
                <a:gridCol w="2277932">
                  <a:extLst>
                    <a:ext uri="{9D8B030D-6E8A-4147-A177-3AD203B41FA5}">
                      <a16:colId xmlns:a16="http://schemas.microsoft.com/office/drawing/2014/main" val="2951703802"/>
                    </a:ext>
                  </a:extLst>
                </a:gridCol>
                <a:gridCol w="2277932">
                  <a:extLst>
                    <a:ext uri="{9D8B030D-6E8A-4147-A177-3AD203B41FA5}">
                      <a16:colId xmlns:a16="http://schemas.microsoft.com/office/drawing/2014/main" val="3147700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Количество семей, имеющих 3-х детей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Количество семей, имеющих 4-5 детей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</a:rPr>
                        <a:t>Количество семей имеющих более 5 детей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624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 (в семье 11 детей + 2 приемных ребёнка)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471400"/>
                  </a:ext>
                </a:extLst>
              </a:tr>
            </a:tbl>
          </a:graphicData>
        </a:graphic>
      </p:graphicFrame>
      <p:sp>
        <p:nvSpPr>
          <p:cNvPr id="6" name="AutoShape 2" descr="D:\Desktop\%D0%A0%D0%BE%D1%81%D1%81%D0%B8%D1%8F - %D1%82%D0%B5%D1%80%D1%80%D0%B8%D1%82%D0%BE%D1%80%D0%B8%D1%8F %D0%B7%D0%B4%D0%BE%D1%80%D0%BE%D0%B2%D1%8C%D1%8F %D0%BC%D0%B0%D1%80%D1%82 2022\%D0%9F%D0%B0%D0%B4%D0%B8%D0%B0%D1%80%D0%BE%D0%B2%D1%8B.PNG">
            <a:extLst>
              <a:ext uri="{FF2B5EF4-FFF2-40B4-BE49-F238E27FC236}">
                <a16:creationId xmlns:a16="http://schemas.microsoft.com/office/drawing/2014/main" id="{ADBE57E8-EB0A-40A2-BD93-2989C840B14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48629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4" descr="D:\Desktop\%D0%A0%D0%BE%D1%81%D1%81%D0%B8%D1%8F - %D1%82%D0%B5%D1%80%D1%80%D0%B8%D1%82%D0%BE%D1%80%D0%B8%D1%8F %D0%B7%D0%B4%D0%BE%D1%80%D0%BE%D0%B2%D1%8C%D1%8F %D0%BC%D0%B0%D1%80%D1%82 2022\%D0%9F%D0%B0%D0%B4%D0%B8%D0%B0%D1%80%D0%BE%D0%B2%D1%8B.PNG">
            <a:extLst>
              <a:ext uri="{FF2B5EF4-FFF2-40B4-BE49-F238E27FC236}">
                <a16:creationId xmlns:a16="http://schemas.microsoft.com/office/drawing/2014/main" id="{F55BEAD7-0FA4-4EBA-89A4-2C83EA0D90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727DAAC-D02F-4C76-AAA2-8EFCCD893A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181" y="4002881"/>
            <a:ext cx="4278510" cy="22050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915253-1AD0-4F35-9014-5C0702A612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0243" y="3952873"/>
            <a:ext cx="2996433" cy="217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56814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A3799C9-FD76-4CB5-96BD-4B8CF53811DD}"/>
              </a:ext>
            </a:extLst>
          </p:cNvPr>
          <p:cNvSpPr/>
          <p:nvPr/>
        </p:nvSpPr>
        <p:spPr>
          <a:xfrm>
            <a:off x="914400" y="176943"/>
            <a:ext cx="79121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Информационно-рекламное направление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3684A7FA-AA7F-4AE1-97B2-0992DB601B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A92978D-8370-4499-8546-B7AB096A5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989787" y="1162511"/>
            <a:ext cx="2233195" cy="160362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B6DEE1-273F-4486-8A72-0DF7150DC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917" y="1479110"/>
            <a:ext cx="2233193" cy="125617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AAA1DDF-7C4B-43B7-B846-36420C8CD1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944" y="997819"/>
            <a:ext cx="2427676" cy="136556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F6911C0-DB0B-4D2B-AC35-E94F841886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8335" y="1021202"/>
            <a:ext cx="2521265" cy="13421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D726B68-2B8F-44B1-8413-2D4077B65D2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892" y="2577102"/>
            <a:ext cx="3279568" cy="246309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EE69E16-B441-4E19-A63F-71F13E927A70}"/>
              </a:ext>
            </a:extLst>
          </p:cNvPr>
          <p:cNvSpPr txBox="1"/>
          <p:nvPr/>
        </p:nvSpPr>
        <p:spPr>
          <a:xfrm>
            <a:off x="3384110" y="5210908"/>
            <a:ext cx="26047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</a:t>
            </a:r>
            <a:r>
              <a:rPr lang="ru-RU" dirty="0"/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 тренером Чувашской Республики по вольной борьбе, вице- президентом Федерации спортивной борьбы Чувашии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Келехсаевым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А. А.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EFD32CD-3253-485B-BA72-161C16CE0B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01" y="3429000"/>
            <a:ext cx="2524767" cy="18935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10C5E1B-81D2-4F36-8A40-027CCC8E54E3}"/>
              </a:ext>
            </a:extLst>
          </p:cNvPr>
          <p:cNvSpPr txBox="1"/>
          <p:nvPr/>
        </p:nvSpPr>
        <p:spPr>
          <a:xfrm>
            <a:off x="869635" y="5390522"/>
            <a:ext cx="2057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обучающихся школы  с игроками баскетбольного клуба «Чебоксарские ястребы»   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C57D9F4-1DD4-4134-85A8-2CBB0C53EC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5956" y="3520228"/>
            <a:ext cx="2630598" cy="199164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8E982CF-1025-49F0-A54C-065964BF3AB8}"/>
              </a:ext>
            </a:extLst>
          </p:cNvPr>
          <p:cNvSpPr txBox="1"/>
          <p:nvPr/>
        </p:nvSpPr>
        <p:spPr>
          <a:xfrm>
            <a:off x="6527724" y="5640943"/>
            <a:ext cx="23476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Показательное выступление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спортивной школы по боксу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обучающихся школы</a:t>
            </a:r>
          </a:p>
        </p:txBody>
      </p:sp>
      <p:pic>
        <p:nvPicPr>
          <p:cNvPr id="24" name="Picture 1">
            <a:extLst>
              <a:ext uri="{FF2B5EF4-FFF2-40B4-BE49-F238E27FC236}">
                <a16:creationId xmlns:a16="http://schemas.microsoft.com/office/drawing/2014/main" id="{90E57CCB-E3FB-4362-AE9B-32FAAFFA4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-42364"/>
            <a:ext cx="9144000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96576" y="668902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227647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704532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0" y="813117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0" y="9188450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0" y="10198100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0" y="11245850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EFD1C5E-898E-4C12-ADD8-C19C187651BF}"/>
              </a:ext>
            </a:extLst>
          </p:cNvPr>
          <p:cNvSpPr/>
          <p:nvPr/>
        </p:nvSpPr>
        <p:spPr>
          <a:xfrm>
            <a:off x="1992536" y="440299"/>
            <a:ext cx="4000967" cy="6783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Кадетские классы</a:t>
            </a:r>
            <a:endParaRPr lang="ru-RU" sz="36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A46D1E1-321B-4C00-B8D6-6EE3DF811F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67" y="1184094"/>
            <a:ext cx="1947575" cy="146068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A25B87-F333-45D1-8C7B-2CD315CB2C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831" y="1184094"/>
            <a:ext cx="1947576" cy="146068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ADCB359-B72F-42CF-97C3-C6F5F2929D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982" y="1149311"/>
            <a:ext cx="1947577" cy="146068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5773DD-871F-451B-B33E-F496B21B77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4170" y="1102670"/>
            <a:ext cx="2126798" cy="15950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4A3FF31-947C-4EA0-9D25-B037BB82EDD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328" y="2681598"/>
            <a:ext cx="1930746" cy="144805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3F96532-954B-4923-9EE1-6C97C4158A1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342" y="2697769"/>
            <a:ext cx="1947575" cy="146068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7715479-4E20-46D1-8BF6-A910A15F773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04" y="2724839"/>
            <a:ext cx="1911482" cy="143361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946F010-94D1-4F17-83B1-25D94435346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7079" y="2724839"/>
            <a:ext cx="1676405" cy="1460682"/>
          </a:xfrm>
          <a:prstGeom prst="rect">
            <a:avLst/>
          </a:prstGeom>
        </p:spPr>
      </p:pic>
      <p:sp>
        <p:nvSpPr>
          <p:cNvPr id="14" name="AutoShape 2" descr="20220413_184555.jpg">
            <a:extLst>
              <a:ext uri="{FF2B5EF4-FFF2-40B4-BE49-F238E27FC236}">
                <a16:creationId xmlns:a16="http://schemas.microsoft.com/office/drawing/2014/main" id="{D4E00129-624D-47DC-ACCE-75511702A2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C1D0323-CC50-495A-8D60-771AFC89B3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7106" y="2705372"/>
            <a:ext cx="1213758" cy="144805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3688A5C-DF95-4941-BF0A-E73C8CEEEE9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8400" y="4202344"/>
            <a:ext cx="1807105" cy="257945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A4AB3D46-DB34-476E-B138-C9C7A05EBAF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65505" y="4274905"/>
            <a:ext cx="1807105" cy="254637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3D96ADC-46C6-48CF-A001-33BA718E881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19896" y="4272600"/>
            <a:ext cx="1807105" cy="254369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C1BCFED-E30D-43BC-BD24-BB611D13F16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4288" y="4330584"/>
            <a:ext cx="1676406" cy="2451216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E755278-26F6-4708-BBBD-A3683DC2C17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4631" y="4380525"/>
            <a:ext cx="1676406" cy="2354095"/>
          </a:xfrm>
          <a:prstGeom prst="rect">
            <a:avLst/>
          </a:prstGeom>
        </p:spPr>
      </p:pic>
      <p:pic>
        <p:nvPicPr>
          <p:cNvPr id="33" name="Picture 1">
            <a:extLst>
              <a:ext uri="{FF2B5EF4-FFF2-40B4-BE49-F238E27FC236}">
                <a16:creationId xmlns:a16="http://schemas.microsoft.com/office/drawing/2014/main" id="{F7AB3A45-C194-43C8-8265-6315123E8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0" y="4366"/>
            <a:ext cx="9144000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405" y="0"/>
            <a:ext cx="9144000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87312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227647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704532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0" y="813117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0" y="9188450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0" y="10198100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11245850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6F51FA0-A466-443D-B741-80874653C66A}"/>
              </a:ext>
            </a:extLst>
          </p:cNvPr>
          <p:cNvSpPr/>
          <p:nvPr/>
        </p:nvSpPr>
        <p:spPr>
          <a:xfrm>
            <a:off x="1828800" y="313191"/>
            <a:ext cx="6043899" cy="6227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Физкультурно-массовая работа</a:t>
            </a:r>
            <a:endParaRPr lang="ru-RU" sz="32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Picture 3" descr="C:\Users\Артем\Downloads\IMG-8ddd0c419e94bd6b212aaf290778c4fa-V.jpg">
            <a:extLst>
              <a:ext uri="{FF2B5EF4-FFF2-40B4-BE49-F238E27FC236}">
                <a16:creationId xmlns:a16="http://schemas.microsoft.com/office/drawing/2014/main" id="{E2E8288D-932E-41F9-B03F-0F77CCD41C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8022" y="1177383"/>
            <a:ext cx="1482178" cy="2405183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A0E29CD-039E-4BA9-B7EC-33DEE42A89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924" y="1343074"/>
            <a:ext cx="2822964" cy="211935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8F4299-560F-4432-90A7-7D32E6E6D7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35" y="1241425"/>
            <a:ext cx="3123625" cy="234114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BE153C-1394-4777-84A6-52219388A2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164" y="3884570"/>
            <a:ext cx="2827228" cy="211935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1254EE0-D648-4BEC-96A2-AB1DA646BB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50365" y="3950866"/>
            <a:ext cx="1830970" cy="211935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A62145B-EF52-4B8E-9097-B5A68B140C7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930" y="4262016"/>
            <a:ext cx="2650030" cy="1528743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87312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227647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704532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0" y="813117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0" y="9188450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0" y="10198100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0" y="11245850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CEF7536-BAFE-4900-96DC-B89525DD228F}"/>
              </a:ext>
            </a:extLst>
          </p:cNvPr>
          <p:cNvSpPr/>
          <p:nvPr/>
        </p:nvSpPr>
        <p:spPr>
          <a:xfrm>
            <a:off x="1295400" y="166923"/>
            <a:ext cx="6553200" cy="49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Спортивные праздники с участием родителей</a:t>
            </a:r>
            <a:endParaRPr lang="ru-RU" sz="2400" b="1" dirty="0">
              <a:solidFill>
                <a:srgbClr val="C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0D7B91-D6B6-40F6-A9D6-6B2AEF5DA8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84" y="879021"/>
            <a:ext cx="3853607" cy="216765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556FE8-6BDE-401E-9987-32F4B7E398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793" y="3197611"/>
            <a:ext cx="2437291" cy="182796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6C1667-CFA5-4A1C-9F46-E831171468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42" y="4988130"/>
            <a:ext cx="2303604" cy="172770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2D7806E-4ECC-4900-B908-3E602DDE96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687" y="826321"/>
            <a:ext cx="3301486" cy="220209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3112301-A42B-456B-8522-68571A8ED4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731" y="5181337"/>
            <a:ext cx="2596912" cy="146076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28FA2E8-0879-499B-B64E-E7890C6661E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98" y="3356388"/>
            <a:ext cx="2381688" cy="13396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2D3905-C492-4871-BD6C-04FCD11F959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731" y="3166044"/>
            <a:ext cx="2437291" cy="182796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30C60E5-3F71-4CE6-B612-06B080DC412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066" y="5130297"/>
            <a:ext cx="2303604" cy="1727703"/>
          </a:xfrm>
          <a:prstGeom prst="rect">
            <a:avLst/>
          </a:prstGeom>
        </p:spPr>
      </p:pic>
      <p:pic>
        <p:nvPicPr>
          <p:cNvPr id="28" name="Picture 1">
            <a:extLst>
              <a:ext uri="{FF2B5EF4-FFF2-40B4-BE49-F238E27FC236}">
                <a16:creationId xmlns:a16="http://schemas.microsoft.com/office/drawing/2014/main" id="{BDAC83D0-294D-420E-A2C0-5B1012C8E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0" y="4366"/>
            <a:ext cx="9144000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5CB717-43DC-4F1B-AB20-806BD16A9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Многодетная семья</a:t>
            </a:r>
            <a:b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Падиаровых</a:t>
            </a: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)13 детей)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6C4527-D911-4611-AF6A-0A2351376E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71" y="1715253"/>
            <a:ext cx="2932629" cy="219947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47B9AB1-8AF6-4098-AABC-61EECA935B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092" y="1699328"/>
            <a:ext cx="2972121" cy="223132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AE58B69-08DC-4F82-8FBF-4BB6366AE7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389" y="1430879"/>
            <a:ext cx="1885950" cy="2514600"/>
          </a:xfrm>
          <a:prstGeom prst="rect">
            <a:avLst/>
          </a:prstGeom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AD18F84F-55F1-45C1-AFFA-28F2E55AA7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96743" y="259456"/>
            <a:ext cx="2021082" cy="92590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C3C96AB2-D66B-4981-8487-36E3554899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971" y="384855"/>
            <a:ext cx="1431925" cy="10493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780509A-BD55-41EA-81C6-2E6AFA4E8D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700" y="4076600"/>
            <a:ext cx="2136278" cy="266774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E8D0E84-16D4-480A-9F61-CE04F1703F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9712" y="3945479"/>
            <a:ext cx="2344398" cy="284714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1A58246-5C76-41FA-9507-9ED82308862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568" y="4074826"/>
            <a:ext cx="2038350" cy="2717800"/>
          </a:xfrm>
          <a:prstGeom prst="rect">
            <a:avLst/>
          </a:prstGeom>
        </p:spPr>
      </p:pic>
      <p:pic>
        <p:nvPicPr>
          <p:cNvPr id="17" name="Picture 1">
            <a:extLst>
              <a:ext uri="{FF2B5EF4-FFF2-40B4-BE49-F238E27FC236}">
                <a16:creationId xmlns:a16="http://schemas.microsoft.com/office/drawing/2014/main" id="{F5224A67-C177-4735-9D80-96BC9D525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4366"/>
            <a:ext cx="9144000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151905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366"/>
            <a:ext cx="9144000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0" y="87312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227647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0" y="704532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813117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0" y="9188450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0" y="10198100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0" y="11245850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A68634F-31B0-4E60-AC79-A5852365A96D}"/>
              </a:ext>
            </a:extLst>
          </p:cNvPr>
          <p:cNvSpPr/>
          <p:nvPr/>
        </p:nvSpPr>
        <p:spPr>
          <a:xfrm>
            <a:off x="2209800" y="288350"/>
            <a:ext cx="4435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Туристические походы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D2D8932-F130-4C45-A430-2EE98E41B4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16" y="1056084"/>
            <a:ext cx="8217168" cy="547597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" y="0"/>
            <a:ext cx="9144000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4" name="AutoShape 2" descr="D:\Desktop\%D0%A0%D0%BE%D1%81%D1%81%D0%B8%D1%8F - %D1%82%D0%B5%D1%80%D1%80%D0%B8%D1%82%D0%BE%D1%80%D0%B8%D1%8F %D0%B7%D0%B4%D0%BE%D1%80%D0%BE%D0%B2%D1%8C%D1%8F %D0%BC%D0%B0%D1%80%D1%82 2022\%D0%A1%D0%BF%D0%BE%D1%80%D1%82%D0%BA%D0%BB%D1%83%D0%B1.PNG">
            <a:extLst>
              <a:ext uri="{FF2B5EF4-FFF2-40B4-BE49-F238E27FC236}">
                <a16:creationId xmlns:a16="http://schemas.microsoft.com/office/drawing/2014/main" id="{A387D570-5C22-4AA5-A07D-0F619736B1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A872FE1-900C-4281-9DF9-2A66732034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616" y="304800"/>
            <a:ext cx="8397064" cy="61722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075" y="110681"/>
            <a:ext cx="9144000" cy="68580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-184150"/>
            <a:ext cx="18415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87312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0" y="227647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704532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0" y="8131175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0" y="9188450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0" y="10198100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0" y="11245850"/>
            <a:ext cx="9144000" cy="36830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39F2864-1FFC-410B-803B-7FC85053DB01}"/>
              </a:ext>
            </a:extLst>
          </p:cNvPr>
          <p:cNvSpPr/>
          <p:nvPr/>
        </p:nvSpPr>
        <p:spPr>
          <a:xfrm>
            <a:off x="1357177" y="378948"/>
            <a:ext cx="6429645" cy="67832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Школьный спортивный клуб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DFBC4B-3CA4-4400-9A34-B6C886326E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396" y="1122630"/>
            <a:ext cx="3657599" cy="27431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933DD5F-DDD0-422F-B912-40FC073780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8708" y="1133919"/>
            <a:ext cx="3665236" cy="27489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5F5B595-E1D2-437D-A768-AA010D02D5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3396" y="4021815"/>
            <a:ext cx="3558602" cy="266473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89CABB8-BDC8-49FF-9854-DB60EC755C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772" y="4015374"/>
            <a:ext cx="3558603" cy="267117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771" y="-29029"/>
            <a:ext cx="9158515" cy="686888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152400" y="381000"/>
            <a:ext cx="8534400" cy="2857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90000"/>
              </a:lnSpc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1400" b="1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6" name="Рисунок 8">
            <a:extLst>
              <a:ext uri="{FF2B5EF4-FFF2-40B4-BE49-F238E27FC236}">
                <a16:creationId xmlns:a16="http://schemas.microsoft.com/office/drawing/2014/main" id="{5712F09B-C118-4355-8CB1-7D14CBFE4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63" y="437878"/>
            <a:ext cx="1454074" cy="134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>
            <a:extLst>
              <a:ext uri="{FF2B5EF4-FFF2-40B4-BE49-F238E27FC236}">
                <a16:creationId xmlns:a16="http://schemas.microsoft.com/office/drawing/2014/main" id="{B111936A-FAB5-4500-9AB3-3A9A87E3A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75824" y="540010"/>
            <a:ext cx="1431925" cy="1049338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A8591FF-96E2-4D85-A2D9-D4B7A97A1D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3324" y="1862260"/>
            <a:ext cx="4880246" cy="285407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EEBB83F-A836-4A55-93F4-0B454076D7F0}"/>
              </a:ext>
            </a:extLst>
          </p:cNvPr>
          <p:cNvSpPr/>
          <p:nvPr/>
        </p:nvSpPr>
        <p:spPr>
          <a:xfrm>
            <a:off x="1066800" y="4884941"/>
            <a:ext cx="6629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МБОУ «СОШ №22 им. Героя РФ Н.Ф. Гаврилова» г. Чебоксары -  центр спортивно-патриотической  работы 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микрорайона «Рябинка».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CA0C85-35A4-4912-8A20-C9D8DEA48D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3341" y="388257"/>
            <a:ext cx="4912518" cy="120109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alibri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ea typeface="Microsoft YaHei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579</Words>
  <Application>Microsoft Office PowerPoint</Application>
  <PresentationFormat>Экран (4:3)</PresentationFormat>
  <Paragraphs>113</Paragraphs>
  <Slides>16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Calibri</vt:lpstr>
      <vt:lpstr>Symbol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Многодетная семья  Падиаровых )13 детей)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Кириллова Р.Г.</dc:creator>
  <cp:lastModifiedBy>User</cp:lastModifiedBy>
  <cp:revision>33</cp:revision>
  <cp:lastPrinted>1601-01-01T00:00:00Z</cp:lastPrinted>
  <dcterms:created xsi:type="dcterms:W3CDTF">2019-06-30T15:39:57Z</dcterms:created>
  <dcterms:modified xsi:type="dcterms:W3CDTF">2022-04-13T17:28:13Z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</Properties>
</file>